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25603200" cy="43891200"/>
  <p:notesSz cx="6858000" cy="9144000"/>
  <p:defaultTextStyle>
    <a:defPPr>
      <a:defRPr lang="en-US"/>
    </a:defPPr>
    <a:lvl1pPr marL="0" algn="l" defTabSz="3448568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1pPr>
    <a:lvl2pPr marL="1724284" algn="l" defTabSz="3448568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2pPr>
    <a:lvl3pPr marL="3448568" algn="l" defTabSz="3448568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3pPr>
    <a:lvl4pPr marL="5172852" algn="l" defTabSz="3448568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4pPr>
    <a:lvl5pPr marL="6897136" algn="l" defTabSz="3448568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5pPr>
    <a:lvl6pPr marL="8621420" algn="l" defTabSz="3448568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6pPr>
    <a:lvl7pPr marL="10345704" algn="l" defTabSz="3448568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7pPr>
    <a:lvl8pPr marL="12069989" algn="l" defTabSz="3448568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8pPr>
    <a:lvl9pPr marL="13794273" algn="l" defTabSz="3448568" rtl="0" eaLnBrk="1" latinLnBrk="0" hangingPunct="1">
      <a:defRPr sz="6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55"/>
    <a:srgbClr val="006600"/>
    <a:srgbClr val="00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" d="100"/>
          <a:sy n="15" d="100"/>
        </p:scale>
        <p:origin x="-1914" y="-234"/>
      </p:cViewPr>
      <p:guideLst>
        <p:guide orient="horz" pos="13824"/>
        <p:guide pos="80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BD1E0-67AE-4738-8597-1890A522A0A9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28875" y="685800"/>
            <a:ext cx="20002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1FE57-4DDA-48A2-BAA2-3C10EFEFF3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75" y="685800"/>
            <a:ext cx="20002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1FE57-4DDA-48A2-BAA2-3C10EFEFF3F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0" y="13634724"/>
            <a:ext cx="2176272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480" y="24871680"/>
            <a:ext cx="1792224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24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4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72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9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621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345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69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94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975388" y="8910324"/>
            <a:ext cx="16130904" cy="18973799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2672" y="8910324"/>
            <a:ext cx="47965996" cy="1897379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476" y="28204163"/>
            <a:ext cx="21762720" cy="8717280"/>
          </a:xfrm>
        </p:spPr>
        <p:txBody>
          <a:bodyPr anchor="t"/>
          <a:lstStyle>
            <a:lvl1pPr algn="l">
              <a:defRPr sz="15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76" y="18602968"/>
            <a:ext cx="21762720" cy="9601196"/>
          </a:xfrm>
        </p:spPr>
        <p:txBody>
          <a:bodyPr anchor="b"/>
          <a:lstStyle>
            <a:lvl1pPr marL="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1pPr>
            <a:lvl2pPr marL="1724284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2pPr>
            <a:lvl3pPr marL="3448568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3pPr>
            <a:lvl4pPr marL="5172852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4pPr>
            <a:lvl5pPr marL="6897136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5pPr>
            <a:lvl6pPr marL="862142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6pPr>
            <a:lvl7pPr marL="10345704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7pPr>
            <a:lvl8pPr marL="12069989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8pPr>
            <a:lvl9pPr marL="13794273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2671" y="51887128"/>
            <a:ext cx="32048450" cy="146761196"/>
          </a:xfrm>
        </p:spPr>
        <p:txBody>
          <a:bodyPr/>
          <a:lstStyle>
            <a:lvl1pPr>
              <a:defRPr sz="10600"/>
            </a:lvl1pPr>
            <a:lvl2pPr>
              <a:defRPr sz="9100"/>
            </a:lvl2pPr>
            <a:lvl3pPr>
              <a:defRPr sz="75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57841" y="51887128"/>
            <a:ext cx="32048450" cy="146761196"/>
          </a:xfrm>
        </p:spPr>
        <p:txBody>
          <a:bodyPr/>
          <a:lstStyle>
            <a:lvl1pPr>
              <a:defRPr sz="10600"/>
            </a:lvl1pPr>
            <a:lvl2pPr>
              <a:defRPr sz="9100"/>
            </a:lvl2pPr>
            <a:lvl3pPr>
              <a:defRPr sz="75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1757683"/>
            <a:ext cx="23042880" cy="7315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9824724"/>
            <a:ext cx="11312526" cy="4094477"/>
          </a:xfrm>
        </p:spPr>
        <p:txBody>
          <a:bodyPr anchor="b"/>
          <a:lstStyle>
            <a:lvl1pPr marL="0" indent="0">
              <a:buNone/>
              <a:defRPr sz="9100" b="1"/>
            </a:lvl1pPr>
            <a:lvl2pPr marL="1724284" indent="0">
              <a:buNone/>
              <a:defRPr sz="7500" b="1"/>
            </a:lvl2pPr>
            <a:lvl3pPr marL="3448568" indent="0">
              <a:buNone/>
              <a:defRPr sz="6800" b="1"/>
            </a:lvl3pPr>
            <a:lvl4pPr marL="5172852" indent="0">
              <a:buNone/>
              <a:defRPr sz="6000" b="1"/>
            </a:lvl4pPr>
            <a:lvl5pPr marL="6897136" indent="0">
              <a:buNone/>
              <a:defRPr sz="6000" b="1"/>
            </a:lvl5pPr>
            <a:lvl6pPr marL="8621420" indent="0">
              <a:buNone/>
              <a:defRPr sz="6000" b="1"/>
            </a:lvl6pPr>
            <a:lvl7pPr marL="10345704" indent="0">
              <a:buNone/>
              <a:defRPr sz="6000" b="1"/>
            </a:lvl7pPr>
            <a:lvl8pPr marL="12069989" indent="0">
              <a:buNone/>
              <a:defRPr sz="6000" b="1"/>
            </a:lvl8pPr>
            <a:lvl9pPr marL="13794273" indent="0">
              <a:buNone/>
              <a:defRPr sz="6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13919201"/>
            <a:ext cx="11312526" cy="25288243"/>
          </a:xfrm>
        </p:spPr>
        <p:txBody>
          <a:bodyPr/>
          <a:lstStyle>
            <a:lvl1pPr>
              <a:defRPr sz="9100"/>
            </a:lvl1pPr>
            <a:lvl2pPr>
              <a:defRPr sz="7500"/>
            </a:lvl2pPr>
            <a:lvl3pPr>
              <a:defRPr sz="68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006071" y="9824724"/>
            <a:ext cx="11316970" cy="4094477"/>
          </a:xfrm>
        </p:spPr>
        <p:txBody>
          <a:bodyPr anchor="b"/>
          <a:lstStyle>
            <a:lvl1pPr marL="0" indent="0">
              <a:buNone/>
              <a:defRPr sz="9100" b="1"/>
            </a:lvl1pPr>
            <a:lvl2pPr marL="1724284" indent="0">
              <a:buNone/>
              <a:defRPr sz="7500" b="1"/>
            </a:lvl2pPr>
            <a:lvl3pPr marL="3448568" indent="0">
              <a:buNone/>
              <a:defRPr sz="6800" b="1"/>
            </a:lvl3pPr>
            <a:lvl4pPr marL="5172852" indent="0">
              <a:buNone/>
              <a:defRPr sz="6000" b="1"/>
            </a:lvl4pPr>
            <a:lvl5pPr marL="6897136" indent="0">
              <a:buNone/>
              <a:defRPr sz="6000" b="1"/>
            </a:lvl5pPr>
            <a:lvl6pPr marL="8621420" indent="0">
              <a:buNone/>
              <a:defRPr sz="6000" b="1"/>
            </a:lvl6pPr>
            <a:lvl7pPr marL="10345704" indent="0">
              <a:buNone/>
              <a:defRPr sz="6000" b="1"/>
            </a:lvl7pPr>
            <a:lvl8pPr marL="12069989" indent="0">
              <a:buNone/>
              <a:defRPr sz="6000" b="1"/>
            </a:lvl8pPr>
            <a:lvl9pPr marL="13794273" indent="0">
              <a:buNone/>
              <a:defRPr sz="6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006071" y="13919201"/>
            <a:ext cx="11316970" cy="25288243"/>
          </a:xfrm>
        </p:spPr>
        <p:txBody>
          <a:bodyPr/>
          <a:lstStyle>
            <a:lvl1pPr>
              <a:defRPr sz="9100"/>
            </a:lvl1pPr>
            <a:lvl2pPr>
              <a:defRPr sz="7500"/>
            </a:lvl2pPr>
            <a:lvl3pPr>
              <a:defRPr sz="68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2" y="1747520"/>
            <a:ext cx="8423276" cy="7437120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0140" y="1747524"/>
            <a:ext cx="14312900" cy="37459924"/>
          </a:xfrm>
        </p:spPr>
        <p:txBody>
          <a:bodyPr/>
          <a:lstStyle>
            <a:lvl1pPr>
              <a:defRPr sz="12100"/>
            </a:lvl1pPr>
            <a:lvl2pPr>
              <a:defRPr sz="10600"/>
            </a:lvl2pPr>
            <a:lvl3pPr>
              <a:defRPr sz="9100"/>
            </a:lvl3pPr>
            <a:lvl4pPr>
              <a:defRPr sz="7500"/>
            </a:lvl4pPr>
            <a:lvl5pPr>
              <a:defRPr sz="7500"/>
            </a:lvl5pPr>
            <a:lvl6pPr>
              <a:defRPr sz="7500"/>
            </a:lvl6pPr>
            <a:lvl7pPr>
              <a:defRPr sz="7500"/>
            </a:lvl7pPr>
            <a:lvl8pPr>
              <a:defRPr sz="7500"/>
            </a:lvl8pPr>
            <a:lvl9pPr>
              <a:defRPr sz="7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0162" y="9184644"/>
            <a:ext cx="8423276" cy="30022804"/>
          </a:xfrm>
        </p:spPr>
        <p:txBody>
          <a:bodyPr/>
          <a:lstStyle>
            <a:lvl1pPr marL="0" indent="0">
              <a:buNone/>
              <a:defRPr sz="5300"/>
            </a:lvl1pPr>
            <a:lvl2pPr marL="1724284" indent="0">
              <a:buNone/>
              <a:defRPr sz="4500"/>
            </a:lvl2pPr>
            <a:lvl3pPr marL="3448568" indent="0">
              <a:buNone/>
              <a:defRPr sz="3800"/>
            </a:lvl3pPr>
            <a:lvl4pPr marL="5172852" indent="0">
              <a:buNone/>
              <a:defRPr sz="3400"/>
            </a:lvl4pPr>
            <a:lvl5pPr marL="6897136" indent="0">
              <a:buNone/>
              <a:defRPr sz="3400"/>
            </a:lvl5pPr>
            <a:lvl6pPr marL="8621420" indent="0">
              <a:buNone/>
              <a:defRPr sz="3400"/>
            </a:lvl6pPr>
            <a:lvl7pPr marL="10345704" indent="0">
              <a:buNone/>
              <a:defRPr sz="3400"/>
            </a:lvl7pPr>
            <a:lvl8pPr marL="12069989" indent="0">
              <a:buNone/>
              <a:defRPr sz="3400"/>
            </a:lvl8pPr>
            <a:lvl9pPr marL="13794273" indent="0">
              <a:buNone/>
              <a:defRPr sz="3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406" y="30723841"/>
            <a:ext cx="15361920" cy="3627124"/>
          </a:xfrm>
        </p:spPr>
        <p:txBody>
          <a:bodyPr anchor="b"/>
          <a:lstStyle>
            <a:lvl1pPr algn="l">
              <a:defRPr sz="7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18406" y="3921760"/>
            <a:ext cx="15361920" cy="26334720"/>
          </a:xfrm>
        </p:spPr>
        <p:txBody>
          <a:bodyPr/>
          <a:lstStyle>
            <a:lvl1pPr marL="0" indent="0">
              <a:buNone/>
              <a:defRPr sz="12100"/>
            </a:lvl1pPr>
            <a:lvl2pPr marL="1724284" indent="0">
              <a:buNone/>
              <a:defRPr sz="10600"/>
            </a:lvl2pPr>
            <a:lvl3pPr marL="3448568" indent="0">
              <a:buNone/>
              <a:defRPr sz="9100"/>
            </a:lvl3pPr>
            <a:lvl4pPr marL="5172852" indent="0">
              <a:buNone/>
              <a:defRPr sz="7500"/>
            </a:lvl4pPr>
            <a:lvl5pPr marL="6897136" indent="0">
              <a:buNone/>
              <a:defRPr sz="7500"/>
            </a:lvl5pPr>
            <a:lvl6pPr marL="8621420" indent="0">
              <a:buNone/>
              <a:defRPr sz="7500"/>
            </a:lvl6pPr>
            <a:lvl7pPr marL="10345704" indent="0">
              <a:buNone/>
              <a:defRPr sz="7500"/>
            </a:lvl7pPr>
            <a:lvl8pPr marL="12069989" indent="0">
              <a:buNone/>
              <a:defRPr sz="7500"/>
            </a:lvl8pPr>
            <a:lvl9pPr marL="13794273" indent="0">
              <a:buNone/>
              <a:defRPr sz="7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8406" y="34350965"/>
            <a:ext cx="15361920" cy="5151116"/>
          </a:xfrm>
        </p:spPr>
        <p:txBody>
          <a:bodyPr/>
          <a:lstStyle>
            <a:lvl1pPr marL="0" indent="0">
              <a:buNone/>
              <a:defRPr sz="5300"/>
            </a:lvl1pPr>
            <a:lvl2pPr marL="1724284" indent="0">
              <a:buNone/>
              <a:defRPr sz="4500"/>
            </a:lvl2pPr>
            <a:lvl3pPr marL="3448568" indent="0">
              <a:buNone/>
              <a:defRPr sz="3800"/>
            </a:lvl3pPr>
            <a:lvl4pPr marL="5172852" indent="0">
              <a:buNone/>
              <a:defRPr sz="3400"/>
            </a:lvl4pPr>
            <a:lvl5pPr marL="6897136" indent="0">
              <a:buNone/>
              <a:defRPr sz="3400"/>
            </a:lvl5pPr>
            <a:lvl6pPr marL="8621420" indent="0">
              <a:buNone/>
              <a:defRPr sz="3400"/>
            </a:lvl6pPr>
            <a:lvl7pPr marL="10345704" indent="0">
              <a:buNone/>
              <a:defRPr sz="3400"/>
            </a:lvl7pPr>
            <a:lvl8pPr marL="12069989" indent="0">
              <a:buNone/>
              <a:defRPr sz="3400"/>
            </a:lvl8pPr>
            <a:lvl9pPr marL="13794273" indent="0">
              <a:buNone/>
              <a:defRPr sz="3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1757683"/>
            <a:ext cx="23042880" cy="7315200"/>
          </a:xfrm>
          <a:prstGeom prst="rect">
            <a:avLst/>
          </a:prstGeom>
        </p:spPr>
        <p:txBody>
          <a:bodyPr vert="horz" lIns="344857" tIns="172428" rIns="344857" bIns="17242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0241283"/>
            <a:ext cx="23042880" cy="28966163"/>
          </a:xfrm>
          <a:prstGeom prst="rect">
            <a:avLst/>
          </a:prstGeom>
        </p:spPr>
        <p:txBody>
          <a:bodyPr vert="horz" lIns="344857" tIns="172428" rIns="344857" bIns="17242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40680644"/>
            <a:ext cx="5974080" cy="2336800"/>
          </a:xfrm>
          <a:prstGeom prst="rect">
            <a:avLst/>
          </a:prstGeom>
        </p:spPr>
        <p:txBody>
          <a:bodyPr vert="horz" lIns="344857" tIns="172428" rIns="344857" bIns="172428" rtlCol="0" anchor="ctr"/>
          <a:lstStyle>
            <a:lvl1pPr algn="l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20EFF-9494-41AF-B618-B51815130A7C}" type="datetimeFigureOut">
              <a:rPr lang="en-US" smtClean="0"/>
              <a:pPr/>
              <a:t>3/25/2010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7760" y="40680644"/>
            <a:ext cx="8107680" cy="2336800"/>
          </a:xfrm>
          <a:prstGeom prst="rect">
            <a:avLst/>
          </a:prstGeom>
        </p:spPr>
        <p:txBody>
          <a:bodyPr vert="horz" lIns="344857" tIns="172428" rIns="344857" bIns="172428" rtlCol="0" anchor="ctr"/>
          <a:lstStyle>
            <a:lvl1pPr algn="ct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48960" y="40680644"/>
            <a:ext cx="5974080" cy="2336800"/>
          </a:xfrm>
          <a:prstGeom prst="rect">
            <a:avLst/>
          </a:prstGeom>
        </p:spPr>
        <p:txBody>
          <a:bodyPr vert="horz" lIns="344857" tIns="172428" rIns="344857" bIns="172428" rtlCol="0" anchor="ctr"/>
          <a:lstStyle>
            <a:lvl1pPr algn="r">
              <a:defRPr sz="4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CC551-00E7-4E67-ACA8-C3227D536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48568" rtl="0" eaLnBrk="1" latinLnBrk="0" hangingPunct="1">
        <a:spcBef>
          <a:spcPct val="0"/>
        </a:spcBef>
        <a:buNone/>
        <a:defRPr sz="1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93213" indent="-1293213" algn="l" defTabSz="3448568" rtl="0" eaLnBrk="1" latinLnBrk="0" hangingPunct="1">
        <a:spcBef>
          <a:spcPct val="20000"/>
        </a:spcBef>
        <a:buFont typeface="Arial" pitchFamily="34" charset="0"/>
        <a:buChar char="•"/>
        <a:defRPr sz="12100" kern="1200">
          <a:solidFill>
            <a:schemeClr val="tx1"/>
          </a:solidFill>
          <a:latin typeface="+mn-lt"/>
          <a:ea typeface="+mn-ea"/>
          <a:cs typeface="+mn-cs"/>
        </a:defRPr>
      </a:lvl1pPr>
      <a:lvl2pPr marL="2801962" indent="-1077678" algn="l" defTabSz="3448568" rtl="0" eaLnBrk="1" latinLnBrk="0" hangingPunct="1">
        <a:spcBef>
          <a:spcPct val="20000"/>
        </a:spcBef>
        <a:buFont typeface="Arial" pitchFamily="34" charset="0"/>
        <a:buChar char="–"/>
        <a:defRPr sz="10600" kern="1200">
          <a:solidFill>
            <a:schemeClr val="tx1"/>
          </a:solidFill>
          <a:latin typeface="+mn-lt"/>
          <a:ea typeface="+mn-ea"/>
          <a:cs typeface="+mn-cs"/>
        </a:defRPr>
      </a:lvl2pPr>
      <a:lvl3pPr marL="4310710" indent="-862142" algn="l" defTabSz="3448568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3pPr>
      <a:lvl4pPr marL="6034994" indent="-862142" algn="l" defTabSz="3448568" rtl="0" eaLnBrk="1" latinLnBrk="0" hangingPunct="1">
        <a:spcBef>
          <a:spcPct val="20000"/>
        </a:spcBef>
        <a:buFont typeface="Arial" pitchFamily="34" charset="0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4pPr>
      <a:lvl5pPr marL="7759278" indent="-862142" algn="l" defTabSz="3448568" rtl="0" eaLnBrk="1" latinLnBrk="0" hangingPunct="1">
        <a:spcBef>
          <a:spcPct val="20000"/>
        </a:spcBef>
        <a:buFont typeface="Arial" pitchFamily="34" charset="0"/>
        <a:buChar char="»"/>
        <a:defRPr sz="7500" kern="1200">
          <a:solidFill>
            <a:schemeClr val="tx1"/>
          </a:solidFill>
          <a:latin typeface="+mn-lt"/>
          <a:ea typeface="+mn-ea"/>
          <a:cs typeface="+mn-cs"/>
        </a:defRPr>
      </a:lvl5pPr>
      <a:lvl6pPr marL="9483562" indent="-862142" algn="l" defTabSz="3448568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6pPr>
      <a:lvl7pPr marL="11207847" indent="-862142" algn="l" defTabSz="3448568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7pPr>
      <a:lvl8pPr marL="12932131" indent="-862142" algn="l" defTabSz="3448568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8pPr>
      <a:lvl9pPr marL="14656415" indent="-862142" algn="l" defTabSz="3448568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48568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1pPr>
      <a:lvl2pPr marL="1724284" algn="l" defTabSz="3448568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2pPr>
      <a:lvl3pPr marL="3448568" algn="l" defTabSz="3448568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3pPr>
      <a:lvl4pPr marL="5172852" algn="l" defTabSz="3448568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4pPr>
      <a:lvl5pPr marL="6897136" algn="l" defTabSz="3448568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420" algn="l" defTabSz="3448568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6pPr>
      <a:lvl7pPr marL="10345704" algn="l" defTabSz="3448568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7pPr>
      <a:lvl8pPr marL="12069989" algn="l" defTabSz="3448568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8pPr>
      <a:lvl9pPr marL="13794273" algn="l" defTabSz="3448568" rtl="0" eaLnBrk="1" latinLnBrk="0" hangingPunct="1">
        <a:defRPr sz="6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gi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mr-tra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641800"/>
            <a:ext cx="3811587" cy="3811587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5" name="Picture 7" descr="green_gold_swirl_background"/>
          <p:cNvPicPr>
            <a:picLocks noChangeAspect="1" noChangeArrowheads="1"/>
          </p:cNvPicPr>
          <p:nvPr/>
        </p:nvPicPr>
        <p:blipFill>
          <a:blip r:embed="rId4" cstate="print"/>
          <a:srcRect b="60785"/>
          <a:stretch>
            <a:fillRect/>
          </a:stretch>
        </p:blipFill>
        <p:spPr bwMode="auto">
          <a:xfrm rot="10800000">
            <a:off x="0" y="38244379"/>
            <a:ext cx="25603200" cy="564682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4" name="Picture 7" descr="green_gold_swirl_background"/>
          <p:cNvPicPr>
            <a:picLocks noChangeAspect="1" noChangeArrowheads="1"/>
          </p:cNvPicPr>
          <p:nvPr/>
        </p:nvPicPr>
        <p:blipFill>
          <a:blip r:embed="rId4" cstate="print"/>
          <a:srcRect b="60785"/>
          <a:stretch>
            <a:fillRect/>
          </a:stretch>
        </p:blipFill>
        <p:spPr bwMode="auto">
          <a:xfrm>
            <a:off x="0" y="0"/>
            <a:ext cx="25603200" cy="4908884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867400" y="6400800"/>
            <a:ext cx="11506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u="sng" dirty="0" smtClean="0">
                <a:solidFill>
                  <a:srgbClr val="007A55"/>
                </a:solidFill>
                <a:latin typeface="Garamond" pitchFamily="18" charset="0"/>
                <a:cs typeface="Times New Roman" pitchFamily="18" charset="0"/>
              </a:rPr>
              <a:t>Computer Science </a:t>
            </a:r>
            <a:endParaRPr lang="en-US" sz="11500" b="1" u="sng" dirty="0">
              <a:solidFill>
                <a:srgbClr val="007A55"/>
              </a:solidFill>
              <a:latin typeface="Garamond" pitchFamily="18" charset="0"/>
              <a:cs typeface="Times New Roman" pitchFamily="18" charset="0"/>
            </a:endParaRPr>
          </a:p>
        </p:txBody>
      </p:sp>
      <p:pic>
        <p:nvPicPr>
          <p:cNvPr id="1027" name="Picture 3" descr="CNSS_Logo_white_Ne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802600" y="11353800"/>
            <a:ext cx="2971800" cy="2250797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14400" y="13182600"/>
            <a:ext cx="23698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  <a:cs typeface="Times New Roman" pitchFamily="18" charset="0"/>
              </a:rPr>
              <a:t>NSA/ DHS Designated Center of Academic Excellence in</a:t>
            </a:r>
          </a:p>
          <a:p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  <a:cs typeface="Times New Roman" pitchFamily="18" charset="0"/>
              </a:rPr>
              <a:t>  Information Assurance</a:t>
            </a:r>
            <a:endParaRPr lang="en-US" sz="6400" b="1" dirty="0">
              <a:solidFill>
                <a:srgbClr val="007A55"/>
              </a:solidFill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2860000"/>
            <a:ext cx="25603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u="sng" dirty="0" smtClean="0">
                <a:solidFill>
                  <a:srgbClr val="007A55"/>
                </a:solidFill>
                <a:latin typeface="Garamond" pitchFamily="18" charset="0"/>
                <a:cs typeface="Times New Roman" pitchFamily="18" charset="0"/>
              </a:rPr>
              <a:t>Materials Science &amp; Engineering</a:t>
            </a:r>
            <a:endParaRPr lang="en-US" sz="11500" b="1" u="sng" dirty="0">
              <a:solidFill>
                <a:srgbClr val="007A55"/>
              </a:solidFill>
              <a:latin typeface="Garamond" pitchFamily="18" charset="0"/>
              <a:cs typeface="Times New Roman" pitchFamily="18" charset="0"/>
            </a:endParaRPr>
          </a:p>
        </p:txBody>
      </p:sp>
      <p:pic>
        <p:nvPicPr>
          <p:cNvPr id="21" name="Picture 20" descr="V304707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0985" y="16154400"/>
            <a:ext cx="5348215" cy="6536211"/>
          </a:xfrm>
          <a:prstGeom prst="rect">
            <a:avLst/>
          </a:prstGeom>
        </p:spPr>
      </p:pic>
      <p:pic>
        <p:nvPicPr>
          <p:cNvPr id="1032" name="Picture 8" descr="duncan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1452" y="34213800"/>
            <a:ext cx="6106948" cy="60960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1033" name="Picture 9" descr="C:\Documents and Settings\tlfields\My Documents\Recruiting\Pictures\nsu 2008 01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399" y="16154400"/>
            <a:ext cx="6917967" cy="6553200"/>
          </a:xfrm>
          <a:prstGeom prst="rect">
            <a:avLst/>
          </a:prstGeom>
          <a:noFill/>
        </p:spPr>
      </p:pic>
      <p:pic>
        <p:nvPicPr>
          <p:cNvPr id="1034" name="Picture 10" descr="C:\Documents and Settings\tlfields\My Documents\Recruiting\Pictures\ADMI 2009 037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364201" y="16078200"/>
            <a:ext cx="6324599" cy="6339437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838200" y="8305800"/>
            <a:ext cx="2316480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500" b="1" dirty="0" smtClean="0">
                <a:solidFill>
                  <a:srgbClr val="007A55"/>
                </a:solidFill>
                <a:latin typeface="Garamond" pitchFamily="18" charset="0"/>
              </a:rPr>
              <a:t>Institute for Information Assurance  Research</a:t>
            </a:r>
          </a:p>
          <a:p>
            <a:pPr>
              <a:buFont typeface="Arial" pitchFamily="34" charset="0"/>
              <a:buChar char="•"/>
            </a:pPr>
            <a:r>
              <a:rPr lang="en-US" sz="6500" b="1" dirty="0" smtClean="0">
                <a:solidFill>
                  <a:srgbClr val="007A55"/>
                </a:solidFill>
                <a:latin typeface="Garamond" pitchFamily="18" charset="0"/>
              </a:rPr>
              <a:t>Network Defense Lab (CISCO)</a:t>
            </a:r>
          </a:p>
          <a:p>
            <a:pPr>
              <a:buFont typeface="Arial" pitchFamily="34" charset="0"/>
              <a:buChar char="•"/>
            </a:pPr>
            <a:r>
              <a:rPr lang="en-US" sz="6500" b="1" dirty="0" smtClean="0">
                <a:solidFill>
                  <a:srgbClr val="007A55"/>
                </a:solidFill>
                <a:latin typeface="Garamond" pitchFamily="18" charset="0"/>
              </a:rPr>
              <a:t>Robotics Lab</a:t>
            </a:r>
          </a:p>
          <a:p>
            <a:pPr>
              <a:buFont typeface="Arial" pitchFamily="34" charset="0"/>
              <a:buChar char="•"/>
            </a:pPr>
            <a:r>
              <a:rPr lang="en-US" sz="6500" b="1" dirty="0" smtClean="0">
                <a:solidFill>
                  <a:srgbClr val="007A55"/>
                </a:solidFill>
                <a:latin typeface="Garamond" pitchFamily="18" charset="0"/>
              </a:rPr>
              <a:t>Center for Applied Sensors, Science, and Technology in</a:t>
            </a:r>
          </a:p>
          <a:p>
            <a:r>
              <a:rPr lang="en-US" sz="6500" b="1" dirty="0" smtClean="0">
                <a:solidFill>
                  <a:srgbClr val="007A55"/>
                </a:solidFill>
                <a:latin typeface="Garamond" pitchFamily="18" charset="0"/>
              </a:rPr>
              <a:t>  Wireless   Security</a:t>
            </a:r>
            <a:r>
              <a:rPr lang="en-US" sz="6500" b="1" dirty="0" smtClean="0">
                <a:solidFill>
                  <a:srgbClr val="007A55"/>
                </a:solidFill>
              </a:rPr>
              <a:t>  </a:t>
            </a:r>
            <a:endParaRPr lang="en-US" sz="6500" b="1" dirty="0">
              <a:solidFill>
                <a:srgbClr val="007A5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2600" y="1752600"/>
            <a:ext cx="238506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500" b="1" dirty="0" smtClean="0">
                <a:solidFill>
                  <a:srgbClr val="007A55"/>
                </a:solidFill>
                <a:latin typeface="Garamond" pitchFamily="18" charset="0"/>
                <a:cs typeface="Times New Roman" pitchFamily="18" charset="0"/>
              </a:rPr>
              <a:t>Research Centers &amp; Laboratories</a:t>
            </a:r>
            <a:endParaRPr lang="en-US" sz="14500" b="1" dirty="0">
              <a:solidFill>
                <a:srgbClr val="007A55"/>
              </a:solidFill>
              <a:latin typeface="Garamond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4993600"/>
            <a:ext cx="13716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</a:rPr>
              <a:t>Creative Gaming and Simulation Lab</a:t>
            </a:r>
          </a:p>
          <a:p>
            <a:pPr>
              <a:buFont typeface="Arial" pitchFamily="34" charset="0"/>
              <a:buChar char="•"/>
            </a:pPr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</a:rPr>
              <a:t>Center for Materials Research (CMR)</a:t>
            </a:r>
          </a:p>
          <a:p>
            <a:pPr>
              <a:buFont typeface="Arial" pitchFamily="34" charset="0"/>
              <a:buChar char="•"/>
            </a:pPr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</a:rPr>
              <a:t>NMR and ESR Labs</a:t>
            </a:r>
          </a:p>
          <a:p>
            <a:pPr>
              <a:buFont typeface="Arial" pitchFamily="34" charset="0"/>
              <a:buChar char="•"/>
            </a:pPr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</a:rPr>
              <a:t>Laser Spectroscopy lab</a:t>
            </a:r>
          </a:p>
          <a:p>
            <a:pPr>
              <a:buFont typeface="Arial" pitchFamily="34" charset="0"/>
              <a:buChar char="•"/>
            </a:pPr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</a:rPr>
              <a:t>Crystal Growth Lab</a:t>
            </a:r>
            <a:endParaRPr lang="en-US" sz="6400" b="1" dirty="0">
              <a:solidFill>
                <a:srgbClr val="007A55"/>
              </a:solidFill>
              <a:latin typeface="Garamond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54200" y="25222200"/>
            <a:ext cx="110490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</a:rPr>
              <a:t>Class 100/1000 Clean Room</a:t>
            </a:r>
          </a:p>
          <a:p>
            <a:pPr>
              <a:buFont typeface="Arial" pitchFamily="34" charset="0"/>
              <a:buChar char="•"/>
            </a:pPr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</a:rPr>
              <a:t>Polymer Synthesis and  </a:t>
            </a:r>
          </a:p>
          <a:p>
            <a:pPr>
              <a:buFont typeface="Arial" pitchFamily="34" charset="0"/>
              <a:buChar char="•"/>
            </a:pPr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</a:rPr>
              <a:t>Thin Film Lab</a:t>
            </a:r>
          </a:p>
          <a:p>
            <a:r>
              <a:rPr lang="en-US" sz="6400" b="1" dirty="0" smtClean="0">
                <a:solidFill>
                  <a:srgbClr val="007A55"/>
                </a:solidFill>
                <a:latin typeface="Garamond" pitchFamily="18" charset="0"/>
              </a:rPr>
              <a:t> Characterization</a:t>
            </a:r>
          </a:p>
          <a:p>
            <a:r>
              <a:rPr lang="en-US" sz="6600" b="1" dirty="0" err="1" smtClean="0">
                <a:solidFill>
                  <a:srgbClr val="007A55"/>
                </a:solidFill>
                <a:latin typeface="Times New Roman" pitchFamily="18" charset="0"/>
                <a:cs typeface="Times New Roman" pitchFamily="18" charset="0"/>
              </a:rPr>
              <a:t>SciViz</a:t>
            </a:r>
            <a:r>
              <a:rPr lang="en-US" sz="6600" b="1" dirty="0" smtClean="0">
                <a:solidFill>
                  <a:srgbClr val="007A55"/>
                </a:solidFill>
                <a:latin typeface="Times New Roman" pitchFamily="18" charset="0"/>
                <a:cs typeface="Times New Roman" pitchFamily="18" charset="0"/>
              </a:rPr>
              <a:t> Computational Center</a:t>
            </a:r>
            <a:endParaRPr lang="en-US" sz="7200" dirty="0" smtClean="0">
              <a:latin typeface="Garamond" pitchFamily="18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210801" y="27046990"/>
            <a:ext cx="3889375" cy="2320089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8" name="Picture 9" descr="http://www.computerrepairmaintenance.com/images/information-security.gi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847983" y="16154400"/>
            <a:ext cx="5287617" cy="6400800"/>
          </a:xfrm>
          <a:prstGeom prst="rect">
            <a:avLst/>
          </a:prstGeom>
          <a:noFill/>
        </p:spPr>
      </p:pic>
      <p:pic>
        <p:nvPicPr>
          <p:cNvPr id="3" name="Picture 2" descr="C:\Users\User\Documents\CSET Pictures\Olu_Hindiya_Anna_Mentor_07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6183" y="34137600"/>
            <a:ext cx="5937417" cy="6102478"/>
          </a:xfrm>
          <a:prstGeom prst="rect">
            <a:avLst/>
          </a:prstGeom>
          <a:noFill/>
        </p:spPr>
      </p:pic>
      <p:pic>
        <p:nvPicPr>
          <p:cNvPr id="32" name="Picture 31" descr="Grad_meeting_06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0800" y="34213800"/>
            <a:ext cx="6248400" cy="6046431"/>
          </a:xfrm>
          <a:prstGeom prst="rect">
            <a:avLst/>
          </a:prstGeom>
        </p:spPr>
      </p:pic>
      <p:pic>
        <p:nvPicPr>
          <p:cNvPr id="10" name="Picture 3" descr="DSC_001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954000" y="34137600"/>
            <a:ext cx="5867400" cy="6063915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4114800" y="30708600"/>
            <a:ext cx="19888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A55"/>
                </a:solidFill>
                <a:latin typeface="Garamond" pitchFamily="18" charset="0"/>
              </a:rPr>
              <a:t>Developed the worlds smallest laser, </a:t>
            </a:r>
            <a:r>
              <a:rPr lang="en-US" b="1" dirty="0" smtClean="0">
                <a:solidFill>
                  <a:srgbClr val="007A55"/>
                </a:solidFill>
              </a:rPr>
              <a:t>the "</a:t>
            </a:r>
            <a:r>
              <a:rPr lang="en-US" b="1" dirty="0" err="1" smtClean="0">
                <a:solidFill>
                  <a:srgbClr val="007A55"/>
                </a:solidFill>
              </a:rPr>
              <a:t>spaser</a:t>
            </a:r>
            <a:r>
              <a:rPr lang="en-US" b="1" dirty="0" smtClean="0">
                <a:solidFill>
                  <a:srgbClr val="007A55"/>
                </a:solidFill>
              </a:rPr>
              <a:t>", </a:t>
            </a:r>
            <a:r>
              <a:rPr lang="en-US" b="1" dirty="0" smtClean="0">
                <a:solidFill>
                  <a:srgbClr val="007A55"/>
                </a:solidFill>
                <a:latin typeface="Garamond" pitchFamily="18" charset="0"/>
              </a:rPr>
              <a:t>with  </a:t>
            </a:r>
            <a:r>
              <a:rPr lang="en-US" b="1" dirty="0" smtClean="0">
                <a:solidFill>
                  <a:srgbClr val="007A55"/>
                </a:solidFill>
                <a:latin typeface="Garamond" pitchFamily="18" charset="0"/>
              </a:rPr>
              <a:t>collaborators from Cornell University and Purdue University</a:t>
            </a:r>
            <a:endParaRPr lang="en-US" b="1" dirty="0">
              <a:solidFill>
                <a:srgbClr val="007A55"/>
              </a:solidFill>
              <a:latin typeface="Garamon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green_gold_swirl_background"/>
          <p:cNvPicPr>
            <a:picLocks noChangeAspect="1" noChangeArrowheads="1"/>
          </p:cNvPicPr>
          <p:nvPr/>
        </p:nvPicPr>
        <p:blipFill>
          <a:blip r:embed="rId2" cstate="print"/>
          <a:srcRect b="60785"/>
          <a:stretch>
            <a:fillRect/>
          </a:stretch>
        </p:blipFill>
        <p:spPr bwMode="auto">
          <a:xfrm>
            <a:off x="0" y="0"/>
            <a:ext cx="25603200" cy="4908884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90600" y="1752600"/>
            <a:ext cx="236982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500" b="1" dirty="0" smtClean="0">
                <a:solidFill>
                  <a:srgbClr val="007A55"/>
                </a:solidFill>
                <a:latin typeface="Garamond" pitchFamily="18" charset="0"/>
                <a:cs typeface="Times New Roman" pitchFamily="18" charset="0"/>
              </a:rPr>
              <a:t>WHY NSU</a:t>
            </a:r>
            <a:endParaRPr lang="en-US" sz="14500" b="1" dirty="0">
              <a:solidFill>
                <a:srgbClr val="007A55"/>
              </a:solidFill>
              <a:latin typeface="Garamond" pitchFamily="18" charset="0"/>
              <a:cs typeface="Times New Roman" pitchFamily="18" charset="0"/>
            </a:endParaRPr>
          </a:p>
        </p:txBody>
      </p:sp>
      <p:pic>
        <p:nvPicPr>
          <p:cNvPr id="6" name="Picture 5" descr="slide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9200" y="11569222"/>
            <a:ext cx="12877800" cy="7530574"/>
          </a:xfrm>
          <a:prstGeom prst="rect">
            <a:avLst/>
          </a:prstGeom>
        </p:spPr>
      </p:pic>
      <p:pic>
        <p:nvPicPr>
          <p:cNvPr id="8" name="Picture 7" descr="sports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59600" y="24384000"/>
            <a:ext cx="5943600" cy="6788716"/>
          </a:xfrm>
          <a:prstGeom prst="rect">
            <a:avLst/>
          </a:prstGeom>
        </p:spPr>
      </p:pic>
      <p:pic>
        <p:nvPicPr>
          <p:cNvPr id="9" name="Picture 8" descr="sparta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1600" y="4191000"/>
            <a:ext cx="7086600" cy="6993355"/>
          </a:xfrm>
          <a:prstGeom prst="rect">
            <a:avLst/>
          </a:prstGeom>
        </p:spPr>
      </p:pic>
      <p:pic>
        <p:nvPicPr>
          <p:cNvPr id="10" name="Picture 9" descr="Nor_State_University_entr_flower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1585199"/>
            <a:ext cx="12877800" cy="7617201"/>
          </a:xfrm>
          <a:prstGeom prst="rect">
            <a:avLst/>
          </a:prstGeom>
        </p:spPr>
      </p:pic>
      <p:pic>
        <p:nvPicPr>
          <p:cNvPr id="11" name="Picture 10" descr="dorm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24517350"/>
            <a:ext cx="9067800" cy="6572250"/>
          </a:xfrm>
          <a:prstGeom prst="rect">
            <a:avLst/>
          </a:prstGeom>
        </p:spPr>
      </p:pic>
      <p:pic>
        <p:nvPicPr>
          <p:cNvPr id="12" name="Picture 11" descr="beach on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58600" y="19126200"/>
            <a:ext cx="6941507" cy="5334000"/>
          </a:xfrm>
          <a:prstGeom prst="rect">
            <a:avLst/>
          </a:prstGeom>
        </p:spPr>
      </p:pic>
      <p:pic>
        <p:nvPicPr>
          <p:cNvPr id="14" name="Picture 13" descr="PostcardVirginiaBeachSunris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19202400"/>
            <a:ext cx="7162799" cy="5376874"/>
          </a:xfrm>
          <a:prstGeom prst="rect">
            <a:avLst/>
          </a:prstGeom>
        </p:spPr>
      </p:pic>
      <p:pic>
        <p:nvPicPr>
          <p:cNvPr id="15" name="Picture 14" descr="KingNeptun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2800" y="19126200"/>
            <a:ext cx="4495800" cy="5410200"/>
          </a:xfrm>
          <a:prstGeom prst="rect">
            <a:avLst/>
          </a:prstGeom>
        </p:spPr>
      </p:pic>
      <p:pic>
        <p:nvPicPr>
          <p:cNvPr id="16" name="Picture 15" descr="17a320018be6b9e197af6f58a242b3dfb97fe4b4ef75076244a581f7fe5f6061-1711981142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31089600"/>
            <a:ext cx="25603200" cy="12801600"/>
          </a:xfrm>
          <a:prstGeom prst="rect">
            <a:avLst/>
          </a:prstGeom>
        </p:spPr>
      </p:pic>
      <p:pic>
        <p:nvPicPr>
          <p:cNvPr id="17" name="Picture 16" descr="tallship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16600" y="19126200"/>
            <a:ext cx="7086600" cy="5301827"/>
          </a:xfrm>
          <a:prstGeom prst="rect">
            <a:avLst/>
          </a:prstGeom>
        </p:spPr>
      </p:pic>
      <p:pic>
        <p:nvPicPr>
          <p:cNvPr id="18" name="Picture 17" descr="beachbuilding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736800" y="17526000"/>
            <a:ext cx="11873947" cy="7467600"/>
          </a:xfrm>
          <a:prstGeom prst="rect">
            <a:avLst/>
          </a:prstGeom>
        </p:spPr>
      </p:pic>
      <p:pic>
        <p:nvPicPr>
          <p:cNvPr id="19" name="Picture 18" descr="nsustudents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91600" y="24550160"/>
            <a:ext cx="10668000" cy="6615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106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Company>Norfolk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tlfields</dc:creator>
  <cp:lastModifiedBy>tlfields</cp:lastModifiedBy>
  <cp:revision>37</cp:revision>
  <dcterms:created xsi:type="dcterms:W3CDTF">2010-03-24T18:36:02Z</dcterms:created>
  <dcterms:modified xsi:type="dcterms:W3CDTF">2010-03-25T18:03:10Z</dcterms:modified>
</cp:coreProperties>
</file>